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8" r:id="rId4"/>
    <p:sldId id="307" r:id="rId5"/>
    <p:sldId id="312" r:id="rId6"/>
    <p:sldId id="309" r:id="rId7"/>
    <p:sldId id="288" r:id="rId8"/>
    <p:sldId id="270" r:id="rId9"/>
    <p:sldId id="290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5A5C-63A0-4D9D-B1BD-7A44E0E8E740}" type="datetimeFigureOut">
              <a:rPr lang="zh-CN" altLang="en-US" smtClean="0"/>
              <a:t>2018/10/24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7A5C-A729-4944-8CAC-7E703E3B04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81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7A5C-A729-4944-8CAC-7E703E3B04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DAB7-9508-4B63-A0FA-3E5AE94B74E8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23BF-E8CB-490A-8B73-B236B161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9.xml"/><Relationship Id="rId10" Type="http://schemas.openxmlformats.org/officeDocument/2006/relationships/image" Target="../media/image16.png"/><Relationship Id="rId4" Type="http://schemas.openxmlformats.org/officeDocument/2006/relationships/tags" Target="../tags/tag1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.xml"/><Relationship Id="rId7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4.xml"/><Relationship Id="rId10" Type="http://schemas.openxmlformats.org/officeDocument/2006/relationships/image" Target="../media/image21.png"/><Relationship Id="rId4" Type="http://schemas.openxmlformats.org/officeDocument/2006/relationships/tags" Target="../tags/tag23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7.xml"/><Relationship Id="rId7" Type="http://schemas.openxmlformats.org/officeDocument/2006/relationships/image" Target="../media/image2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06570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oolean circuits</a:t>
            </a:r>
            <a:endParaRPr lang="en-US" sz="4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3100877"/>
            <a:ext cx="9144001" cy="2394316"/>
          </a:xfrm>
        </p:spPr>
        <p:txBody>
          <a:bodyPr>
            <a:normAutofit/>
          </a:bodyPr>
          <a:lstStyle/>
          <a:p>
            <a:r>
              <a:rPr lang="zh-CN" altLang="en-US" dirty="0"/>
              <a:t>姚鹏晖 </a:t>
            </a:r>
            <a:endParaRPr lang="en-US" altLang="zh-CN" dirty="0"/>
          </a:p>
          <a:p>
            <a:r>
              <a:rPr lang="en-US" altLang="zh-CN" dirty="0"/>
              <a:t>Email: pyao@nju.edu.cn</a:t>
            </a:r>
          </a:p>
          <a:p>
            <a:r>
              <a:rPr lang="zh-CN" altLang="en-US" dirty="0"/>
              <a:t>助教</a:t>
            </a:r>
            <a:r>
              <a:rPr lang="en-US" altLang="zh-CN" dirty="0"/>
              <a:t>: </a:t>
            </a:r>
            <a:r>
              <a:rPr lang="zh-CN" altLang="en-US" dirty="0"/>
              <a:t>刘明谋 </a:t>
            </a:r>
            <a:r>
              <a:rPr lang="en-US" altLang="zh-CN" dirty="0"/>
              <a:t>liu.mingmou@smail.nju.edu.cn</a:t>
            </a:r>
          </a:p>
          <a:p>
            <a:r>
              <a:rPr lang="zh-CN" altLang="en-US" dirty="0"/>
              <a:t>答疑时间</a:t>
            </a:r>
            <a:r>
              <a:rPr lang="en-US" altLang="zh-CN" dirty="0"/>
              <a:t>: </a:t>
            </a:r>
            <a:r>
              <a:rPr lang="zh-CN" altLang="en-US" dirty="0"/>
              <a:t>周四 </a:t>
            </a:r>
            <a:r>
              <a:rPr lang="en-US" altLang="zh-CN" dirty="0"/>
              <a:t>2pm-4pm,  </a:t>
            </a:r>
            <a:r>
              <a:rPr lang="zh-CN" altLang="en-US" dirty="0"/>
              <a:t>计算机科学与技术楼 </a:t>
            </a:r>
            <a:r>
              <a:rPr lang="en-US" altLang="zh-CN" dirty="0"/>
              <a:t>502</a:t>
            </a:r>
          </a:p>
          <a:p>
            <a:r>
              <a:rPr lang="en-US" altLang="zh-CN" dirty="0"/>
              <a:t>http://tcs.nju.edu.cn/wiki/index.php/Main_Page</a:t>
            </a:r>
          </a:p>
        </p:txBody>
      </p:sp>
    </p:spTree>
    <p:extLst>
      <p:ext uri="{BB962C8B-B14F-4D97-AF65-F5344CB8AC3E}">
        <p14:creationId xmlns:p14="http://schemas.microsoft.com/office/powerpoint/2010/main" val="21312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Turing machines that take advice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5C9346-E7F1-47BF-913C-5A3023166F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1382"/>
            <a:ext cx="4807620" cy="3032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4E176A-179C-4D91-9120-E72A4CDBB5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839"/>
            <a:ext cx="8719238" cy="108952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033AB4-432C-4873-8F3E-085EC4337E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402894"/>
            <a:ext cx="8717715" cy="17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we have learnt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400" y="1503485"/>
            <a:ext cx="981221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Time complexity</a:t>
            </a:r>
            <a:r>
              <a:rPr lang="en-US" altLang="zh-CN" sz="2400" b="1" dirty="0"/>
              <a:t> P, NP, EXP, NEXP </a:t>
            </a:r>
            <a:r>
              <a:rPr lang="en-US" altLang="zh-CN" sz="2400" dirty="0"/>
              <a:t>and complete problems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Space complexity </a:t>
            </a:r>
            <a:r>
              <a:rPr lang="en-US" altLang="zh-CN" sz="2400" b="1" dirty="0"/>
              <a:t>L, NL, PSPACE </a:t>
            </a:r>
            <a:r>
              <a:rPr lang="en-US" altLang="zh-CN" sz="2400" dirty="0"/>
              <a:t>and complete problems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Polynomial Hierarchy </a:t>
            </a:r>
            <a:r>
              <a:rPr lang="en-US" altLang="zh-CN" sz="2400" b="1" dirty="0"/>
              <a:t>PH, </a:t>
            </a:r>
            <a:r>
              <a:rPr lang="en-US" altLang="zh-CN" sz="2400" dirty="0"/>
              <a:t>which is sandwiched between NP and PSPACE.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Boolean circuits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666BA9-F43D-403B-8CF1-B1992CA994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9920"/>
            <a:ext cx="8960000" cy="17691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5811278-2E24-4015-B9D6-80F03BB7BD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1312"/>
            <a:ext cx="8722285" cy="14659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17241"/>
            <a:ext cx="4239238" cy="5577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24BF7E2-EDF7-4F63-96F2-38E4D2A413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9952"/>
            <a:ext cx="1612692" cy="2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Class P/poly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4D6BC2-508E-4D5E-A804-E27A614DF1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2" y="1317592"/>
            <a:ext cx="8713142" cy="5820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F60800-F341-470F-8C65-B4D4186F9F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2" y="2197371"/>
            <a:ext cx="2648381" cy="2651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D8F4B1C-D382-4A29-9DA7-90600BF1DB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2760198"/>
            <a:ext cx="8725332" cy="24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Class P/poly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4D6BC2-508E-4D5E-A804-E27A614DF1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2" y="1317592"/>
            <a:ext cx="8713142" cy="5820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F60800-F341-470F-8C65-B4D4186F9F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2" y="2197371"/>
            <a:ext cx="2648381" cy="2651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2760200"/>
            <a:ext cx="8714666" cy="1440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4497887"/>
            <a:ext cx="4000000" cy="240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5036335"/>
            <a:ext cx="7430095" cy="254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" y="5588497"/>
            <a:ext cx="6948571" cy="2666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1D707C-F5C7-4B6F-9BF4-2100EA258BC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3" y="6126945"/>
            <a:ext cx="8716190" cy="5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Class P/poly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C43A28-BB29-45BB-AE81-24FECBC18C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" y="1370323"/>
            <a:ext cx="8713143" cy="5836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8465C1-983A-4FC4-9A41-8D68B6AE51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" y="2304357"/>
            <a:ext cx="623238" cy="2285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" y="2883344"/>
            <a:ext cx="3475811" cy="2529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71725F-0591-4F95-9C07-0CDE4A072C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" y="3486711"/>
            <a:ext cx="10067813" cy="2544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1AF533-0479-4777-B86E-039A6981DE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9" y="4169316"/>
            <a:ext cx="5270857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Circuit satisfiability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55864"/>
            <a:ext cx="8716193" cy="1161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22A9710-5AA3-45F6-A066-4BD357754B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8209"/>
            <a:ext cx="4402286" cy="2285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6556"/>
            <a:ext cx="4764953" cy="22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0617"/>
            <a:ext cx="3721143" cy="185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9060"/>
            <a:ext cx="3382857" cy="2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Uniformly generated circuits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B259BE-330D-4B3B-AF8F-63EEA86D94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1638"/>
            <a:ext cx="9139808" cy="5424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4360B0D-828B-4CF6-97F1-A4C1929B54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5844"/>
            <a:ext cx="8056382" cy="5302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26F5257-3759-4E23-8814-69FE930A4E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1" y="2832611"/>
            <a:ext cx="9098665" cy="27215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BA9736B-D903-43C3-86A5-B0153FE0DD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830614"/>
            <a:ext cx="8411431" cy="5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Turing machines that take advice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852660-E224-4E3F-9D4C-40F9D68878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1497"/>
            <a:ext cx="8716189" cy="2060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69EC0B-F2A0-48DA-A9E4-43F52FE246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227"/>
            <a:ext cx="2774857" cy="5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0.6412"/>
  <p:tag name="ORIGINALWIDTH" val="4409.449"/>
  <p:tag name="OUTPUTDPI" val="1200"/>
  <p:tag name="LATEXADDIN" val="\documentclass{article}&#10;\usepackage{amsmath}&#10;\usepackage{amssymb}&#10;\usepackage{xcolor}&#10;\pagestyle{empty}&#10;\begin{document}&#10;&#10;\noindent\textbf{Definition}(Boolean circuits).\quad For every $n\in\mathbb{N}$, an \textcolor{blue}{$n$-input single-output Boolean circuit} is a directed acyclic graph with \textcolor{red}{$n$ sources} (vertices with no incoming edges) and&#10;\textcolor{red}{one sink} (vertex with no outgoing edges). All nonsource vertices are called \textcolor{red}{gates} and&#10;are labeled with one of $\wedge,\vee$ or $\neg$. The vertices labeled with $\wedge$ and $\vee$ have \textcolor{red}{fan-in} equal to $2$ and the vertices labeled with $\neg$ have fan-in $1$. The \textcolor{red}{size} of $C$, denoted by $|C|$, is \textcolor{blue}{the&#10;number of vertices in it}.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8.6614"/>
  <p:tag name="ORIGINALWIDTH" val="4288.714"/>
  <p:tag name="OUTPUTDPI" val="1200"/>
  <p:tag name="LATEXADDIN" val="\documentclass{article}&#10;\usepackage{amsmath}&#10;\usepackage{xcolor}&#10;\pagestyle{empty}&#10;\begin{document}&#10;&#10;\noindent{\em Proof}.&#10;&#10;Let $z_1,\ldots, z_{T(n)}$ be the all snapshots. &#10;&#10;\bigskip&#10;&#10;\noindent For any $i$, let $z_{i_j}$ be the last step that $M$'s $j$-th head was in the same position as in the $i$-th step.&#10;\end{document}"/>
  <p:tag name="IGUANATEXSIZE" val="20"/>
  <p:tag name="IGUANATEXCURSOR" val="300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4852"/>
  <p:tag name="ORIGINALWIDTH" val="1968.504"/>
  <p:tag name="OUTPUTDPI" val="1200"/>
  <p:tag name="LATEXADDIN" val="\documentclass{article}&#10;\usepackage{amsmath}&#10;\usepackage{xcolor}&#10;\pagestyle{empty}&#10;\begin{document}&#10;&#10;$z_i$ is determined by $z_{i-1},z_{i_1},\ldots, z_{i_k}$.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3656.543"/>
  <p:tag name="OUTPUTDPI" val="1200"/>
  <p:tag name="LATEXADDIN" val="\documentclass{article}&#10;\usepackage{amsmath}&#10;\usepackage{xcolor}&#10;\pagestyle{empty}&#10;\begin{document}&#10;&#10;$z_i=C(z_{i-1},z_{i_1},\ldots, z_{i_k})$ for some polynomial-sized Boolean circuit.&#10;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3419.573"/>
  <p:tag name="OUTPUTDPI" val="1200"/>
  <p:tag name="LATEXADDIN" val="\documentclass{article}&#10;\usepackage{amsmath}&#10;\usepackage{xcolor}&#10;\pagestyle{empty}&#10;\begin{document}&#10;&#10;$z_{T(n)}$ can be computed by the composition of all these  circuits.&#10;\end{document}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.7173"/>
  <p:tag name="ORIGINALWIDTH" val="4289.464"/>
  <p:tag name="OUTPUTDPI" val="1200"/>
  <p:tag name="LATEXADDIN" val="\documentclass{article}&#10;\usepackage{amsmath}&#10;\usepackage{amssymb}&#10;\pagestyle{empty}&#10;\begin{document}&#10;&#10;&#10;\noindent \textbf{Remark}. The circuit is not only of polynomial size but can also be computedin polynomial time,&#10;and even in logarithmic space.&#10;&#10;\end{document}"/>
  <p:tag name="IGUANATEXSIZE" val="20"/>
  <p:tag name="IGUANATEXCURSOR" val="24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7.2141"/>
  <p:tag name="ORIGINALWIDTH" val="4287.964"/>
  <p:tag name="OUTPUTDPI" val="1200"/>
  <p:tag name="LATEXADDIN" val="\documentclass{article}&#10;\usepackage{amsmath}&#10;\usepackage{amssymb}&#10;\pagestyle{empty}&#10;\begin{document}&#10;&#10;\noindent\textbf{Theorem}\quad Let $L\subseteq\{0,1\}^*$&#10; be a unary language, i.e. $L\subseteq\{1^n:n\in\mathbb{N}\}$. Then $L\in\mathbf{P_{/poly}}$. Thus $\mathbf{P_{/poly}}$ contains undecidable languages.&#10;\end{document}"/>
  <p:tag name="IGUANATEXSIZE" val="20"/>
  <p:tag name="IGUANATEXCURSOR" val="310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306.7116"/>
  <p:tag name="OUTPUTDPI" val="1200"/>
  <p:tag name="LATEXADDIN" val="\documentclass{article}&#10;\usepackage{amsmath}&#10;\usepackage{xcolor}&#10;\pagestyle{empty}&#10;\begin{document}&#10;&#10;\noindent{\em Proof}.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710.536"/>
  <p:tag name="OUTPUTDPI" val="1200"/>
  <p:tag name="LATEXADDIN" val="\documentclass{article}&#10;\usepackage{amsmath}&#10;\usepackage{amssymb}&#10;\pagestyle{empty}&#10;\begin{document}&#10;&#10;Recall $\{1^n:n\in\mathbb{N}\}\in\mathbf{SIZE}(n)$.&#10;&#10;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4954.63"/>
  <p:tag name="OUTPUTDPI" val="1200"/>
  <p:tag name="LATEXADDIN" val="\documentclass{article}&#10;\usepackage{amsmath}&#10;\usepackage{amssymb}&#10;\pagestyle{empty}&#10;\begin{document}&#10;&#10;UHALT$=\{1^n:n's~\mbox{binary expansion encodes a pair $\langle, M, x\rangle$ such that $M$ halts on input $x$}\}$&#10;&#10;&#10;&#10;&#10;\end{document}"/>
  <p:tag name="IGUANATEXSIZE" val="20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593.926"/>
  <p:tag name="OUTPUTDPI" val="1200"/>
  <p:tag name="LATEXADDIN" val="\documentclass{article}&#10;\usepackage{amsmath}&#10;\pagestyle{empty}&#10;\begin{document}&#10;&#10;UHALT is undecidable and UHALT$\in\mathbf{SIZE}(n)$.&#10;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1.4099"/>
  <p:tag name="ORIGINALWIDTH" val="4292.463"/>
  <p:tag name="OUTPUTDPI" val="1200"/>
  <p:tag name="LATEXADDIN" val="\documentclass{article}&#10;\usepackage{amsmath}&#10;\usepackage{amssymb}&#10;\usepackage{xcolor}&#10;\pagestyle{empty}&#10;\begin{document}&#10;&#10;\noindent\textbf{Definition}(Circuit families and language recognition)\quad Let $T:\mathbb{N}\rightarrow\mathbb{N}$ be a function. A \textcolor{red}{$T(n)$-size circuit family} is a sequence $\{C_n\}_{n\in\mathbb{N}}$ of Boolean circuits, where $C_n$ has $n$ inputs an a single output and its size $|C_n|\leq T(n)$ for every $n$. &#10;&#10;\noindent A language $L\in\mathbf{SIZE}(T(n))$ if there exists a $T(n)$-size circuit family $\{C_n\}_{n\in\mathbb{N}}$ such that for every $x\in\{0,1\}^*$, $x\in L\Leftrightarrow C_n(x)=1$.&#10;&#10;&#10;\end{document}"/>
  <p:tag name="IGUANATEXSIZE" val="20"/>
  <p:tag name="IGUANATEXCURSOR" val="27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1.4286"/>
  <p:tag name="ORIGINALWIDTH" val="4289.464"/>
  <p:tag name="OUTPUTDPI" val="1200"/>
  <p:tag name="LATEXADDIN" val="\documentclass{article}&#10;\usepackage{amsmath}&#10;\pagestyle{empty}&#10;\begin{document}&#10;&#10;\noindent\textbf{Definition}(Circuit satisfiability or CKT-SAT)\quad The language CKT-SAT consists of&#10;all (strings representing) circuits that produce a single bit of output and that have a satisfying assignment. That is, a string representing an $n$-input circuit &#10;$C$ is in CKT-SAT iff there exists $u\in\{0,1\}^n$ such that $C(u)=1$.&#10;\end{document}"/>
  <p:tag name="IGUANATEXSIZE" val="20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166.479"/>
  <p:tag name="OUTPUTDPI" val="1200"/>
  <p:tag name="LATEXADDIN" val="\documentclass{article}&#10;\usepackage{amsmath}&#10;\usepackage{amssymb}&#10;\pagestyle{empty}&#10;\begin{document}&#10;&#10;\noindent\textbf{Theorem}\quad CKT-SAT is $\mathbf{NP}$-complete.&#10;&#10;&#10;&#10;&#10;&#10;\end{document}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344.957"/>
  <p:tag name="OUTPUTDPI" val="1200"/>
  <p:tag name="LATEXADDIN" val="\documentclass{article}&#10;\usepackage{amsmath}&#10;\usepackage{amssymb}&#10;\pagestyle{empty}&#10;\begin{document}&#10;&#10;An alternate proof of Cook-Levin Theorem&#10;&#10;&#10;&#10;&#10;&#10;\end{document}"/>
  <p:tag name="IGUANATEXSIZE" val="20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1831.271"/>
  <p:tag name="OUTPUTDPI" val="1200"/>
  <p:tag name="LATEXADDIN" val="\documentclass{article}&#10;\usepackage{amsmath}&#10;\usepackage{amssymb}&#10;\pagestyle{empty}&#10;\begin{document}&#10;&#10;\noindent\textbf{Lemma}\quad CKT-SAT is $\mathbf{NP}$-hard.&#10;&#10;&#10;&#10;&#10;&#10;\end{document}"/>
  <p:tag name="IGUANATEXSIZE" val="20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664.792"/>
  <p:tag name="OUTPUTDPI" val="1200"/>
  <p:tag name="LATEXADDIN" val="\documentclass{article}&#10;\usepackage{amsmath}&#10;\usepackage{amssymb}&#10;\pagestyle{empty}&#10;\begin{document}&#10;&#10;\noindent\textbf{Lemma}\quad CKT-SAT $\leq_p$3SAT.&#10;&#10;&#10;&#10;&#10;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.9666"/>
  <p:tag name="ORIGINALWIDTH" val="4497.938"/>
  <p:tag name="OUTPUTDPI" val="1200"/>
  <p:tag name="LATEXADDIN" val="\documentclass{article}&#10;\usepackage{amsmath}&#10;\usepackage{amssymb}&#10;\pagestyle{empty}&#10;\begin{document}&#10;&#10;\noindent\textbf{Definition}($\mathbf{P}$-uniform families) A circuit $\{C_n\}$ is $\mathbf{P}$-uniform if there is a polynomial-time TM that on input $1^n$ outputs the description of the circuit $C_n$.&#10;\end{document}"/>
  <p:tag name="IGUANATEXSIZE" val="20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9674"/>
  <p:tag name="ORIGINALWIDTH" val="3964.754"/>
  <p:tag name="OUTPUTDPI" val="1200"/>
  <p:tag name="LATEXADDIN" val="\documentclass{article}&#10;\usepackage{amsmath}&#10;\pagestyle{empty}&#10;\begin{document}&#10;&#10;\noindent\textbf{Theorem}&#10;&#10;&#10;&#10;A language $L$ is computable by a $\mathbf{P}$-uniform circuit family iff. $L\in\mathbf{P}$.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9.333"/>
  <p:tag name="ORIGINALWIDTH" val="4477.69"/>
  <p:tag name="OUTPUTDPI" val="1200"/>
  <p:tag name="LATEXADDIN" val="\documentclass{article}&#10;\usepackage{amsmath}&#10;\usepackage{amssymb}&#10;\usepackage{xcolor}&#10;\pagestyle{empty}&#10;\begin{document}&#10;&#10;\noindent\textbf{Definition}(logspace-uniform circuit families) A circuit $\{C_n\}$ is logspace-uniform if there is an \textcolor{red}{implicitly logspace computable} function mapping $1^n$ to the description of the circuit $C_n$. Namely the following functions are logspace computable.&#10;&#10;\begin{itemize}&#10;&#10;\item SIZE($n$): the size of the circuit $C_n$.&#10;&#10;\item TYPE($n,i$): the label of the $i$-th vertex of $C_n$. Return one of $\{\vee,\wedge,\neg,\mbox{NONE}\}$.&#10;&#10;\item EDGE($n,i,j$): indicate whether there is a direct edge in $C_n$ from the $i$-th vertex to the $j$-th vertex.&#10;&#10;\end{itemize}&#10;&#10;&#10;\end{document}"/>
  <p:tag name="IGUANATEXSIZE" val="20"/>
  <p:tag name="IGUANATEXCURSOR" val="70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9674"/>
  <p:tag name="ORIGINALWIDTH" val="4139.482"/>
  <p:tag name="OUTPUTDPI" val="1200"/>
  <p:tag name="LATEXADDIN" val="\documentclass{article}&#10;\usepackage{amsmath}&#10;\pagestyle{empty}&#10;\begin{document}&#10;&#10;\noindent\textbf{Theorem}&#10;&#10;&#10;&#10;A language has logspace-uniform circuits of polynomial size iff it is in $\mathbf{P}$.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3.873"/>
  <p:tag name="ORIGINALWIDTH" val="4289.464"/>
  <p:tag name="OUTPUTDPI" val="1200"/>
  <p:tag name="LATEXADDIN" val="\documentclass{article}&#10;\usepackage{amsmath}&#10;\usepackage{amssymb}&#10;\pagestyle{empty}&#10;\begin{document}&#10;&#10;\noindent\textbf{Definition} Let $T,\alpha:\mathbb{N}\rightarrow\mathbb{N}$ be functions. The class of languages decidable by&#10;time-$T(n)$ TMs with $\alpha(n)$ bits of advice, denoted $\mathbf{DTIME}(T(n))/\alpha(n)$, contains every $L$ such that there exists a sequence $\{\alpha_n\}_{n\in\mathbb{N}}$ of strings with $\alpha_n\in\{0,1\}^{\alpha(n)}$ and a TM $M$ satisfying &#10;&#10;$M(x,\alpha_n)=1\Leftrightarrow x\in L$,&#10;&#10;\noindent for every $x\in\{0,1\}^n$, where on input $(x,\alpha_n)$ the machine $M$ runs for at most $O(T(n))$ steps.&#10;&#10;\end{document}"/>
  <p:tag name="IGUANATEXSIZE" val="20"/>
  <p:tag name="IGUANATEXCURSOR" val="531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4.4657"/>
  <p:tag name="ORIGINALWIDTH" val="2086.239"/>
  <p:tag name="OUTPUTDPI" val="1200"/>
  <p:tag name="LATEXADDIN" val="\documentclass{article}&#10;\usepackage{amsmath}&#10;\usepackage{amssymb}&#10;\pagestyle{empty}&#10;\begin{document}&#10;&#10;$\{1^n:n\in\mathbb{N}\}\in\mathbf{SIZE}(n)$.&#10;&#10;&#10;$\{\langle m, n, m+n\rangle: m,n\in\mathbb{Z}\}\in\mathbf{SIZE}(n)$.&#10;&#10;&#10;\end{document}"/>
  <p:tag name="IGUANATEXSIZE" val="20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.2167"/>
  <p:tag name="ORIGINALWIDTH" val="1365.579"/>
  <p:tag name="OUTPUTDPI" val="1200"/>
  <p:tag name="LATEXADDIN" val="\documentclass{article}&#10;\usepackage{amsmath}&#10;\pagestyle{empty}&#10;\begin{document}&#10;&#10;\textbf{Example}&#10;&#10;UHALT$\in\mathbf{DTIME}(n)/1$.&#10;&#10;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365.954"/>
  <p:tag name="OUTPUTDPI" val="1200"/>
  <p:tag name="LATEXADDIN" val="\documentclass{article}&#10;\usepackage{amsmath}&#10;\usepackage{amssymb}&#10;\pagestyle{empty}&#10;\begin{document}&#10;&#10;\noindent\textbf{Theorem}\quad $\mathbf{P_{/poly}}=\cup_{c,d}\mathbf{DTIME}(n^c)/n^d$.&#10;&#10;&#10;&#10;&#10;\end{document}"/>
  <p:tag name="IGUANATEXSIZE" val="20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6.183"/>
  <p:tag name="ORIGINALWIDTH" val="4290.964"/>
  <p:tag name="OUTPUTDPI" val="1200"/>
  <p:tag name="LATEXADDIN" val="\documentclass{article}&#10;\usepackage{amsmath}&#10;\usepackage{xcolor}&#10;\pagestyle{empty}&#10;\begin{document}&#10;&#10;\noindent {\em Proof}.&#10;&#10;\noindent $\mathbf{P_{/poly}}\subseteq\cup_{c,d}\mathbf{DTIME}(n^c)/n^d$ If $L\in\mathbf{P_{/poly}}$, then it is computable by a polynomial-sized circuit family $\{C_n\}$. We set the advice to be the \textcolor{blue}{description of the circuit}.&#10;&#10;&#10;&#10;\end{document}"/>
  <p:tag name="IGUANATEXSIZE" val="20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7.3903"/>
  <p:tag name="ORIGINALWIDTH" val="4290.213"/>
  <p:tag name="OUTPUTDPI" val="1200"/>
  <p:tag name="LATEXADDIN" val="\documentclass{article}&#10;\usepackage{amsmath}&#10;\usepackage{xcolor}&#10;\usepackage{amssymb}&#10;\pagestyle{empty}&#10;\begin{document}&#10;&#10;&#10;&#10;\noindent $\cup_{c,d}\mathbf{DTIME}(n^c)/n^d\subseteq \mathbf{P_{/poly}}$.If $L$ is decidable by a polynomial-time Turing machine $M$ with access to an advice family $\{a_n\}_{n\in\mathbb{N}}$. We construct a family of polynomial-sized circuits $\{D_n\}$ satisfying $D_n(x,\alpha)=M(x,\alpha)$ for every $x\in\{0,1\}^n,\alpha\in\{0,1\}^{a(n)}$. &#10;&#10;&#10;&#10;\noindent Set $C_n$ to be the polynomial circuit that given $x$ computes the value $D_n(x,\alpha_n)$. Namely, the string $\alpha_n$ is \textcolor{red}{hard-wired} as its second input. &#10;&#10;&#10;&#10;\end{document}"/>
  <p:tag name="IGUANATEXSIZE" val="20"/>
  <p:tag name="IGUANATEXCURSOR" val="56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618.6727"/>
  <p:tag name="OUTPUTDPI" val="1200"/>
  <p:tag name="LATEXADDIN" val="\documentclass{article}&#10;\usepackage{amsmath}&#10;\pagestyle{empty}&#10;\begin{document}&#10;&#10;\textbf{Examples}.&#10;&#10;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4287.964"/>
  <p:tag name="OUTPUTDPI" val="1200"/>
  <p:tag name="LATEXADDIN" val="\documentclass{article}&#10;\usepackage{amsmath}&#10;\usepackage{amssymb}&#10;\usepackage{xcolor}&#10;\pagestyle{empty}&#10;\begin{document}&#10;&#10;\noindent\textbf{Definition}(The class $\mathbf{P_{/poly}}$) $\mathbf{P_{/poly}}$is the class of languages that are decidable by&#10;polynomial-sized circuit families. That is $\mathbf{P_{/poly}}=\cup_c\mathbf{SIZE}(n^c)$.&#10;&#10;&#10;\end{document}"/>
  <p:tag name="IGUANATEXSIZE" val="20"/>
  <p:tag name="IGUANATEXCURSOR" val="26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303.337"/>
  <p:tag name="OUTPUTDPI" val="1200"/>
  <p:tag name="LATEXADDIN" val="\documentclass{article}&#10;\usepackage{amsmath}&#10;\pagestyle{empty}&#10;\begin{document}&#10;&#10;\noindent\textbf{Theorem}\quad $\mathbf{P}\subseteq\mathbf{P_{/poly}}$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2.602"/>
  <p:tag name="ORIGINALWIDTH" val="4293.963"/>
  <p:tag name="OUTPUTDPI" val="1200"/>
  <p:tag name="LATEXADDIN" val="\documentclass{article}&#10;\usepackage{amsmath}&#10;\usepackage{xcolor}&#10;\pagestyle{empty}&#10;\begin{document}&#10;&#10;\noindent{\em Proof}.&#10;&#10;\begin{itemize}&#10;&#10;\item A Turing machine $M$ is oblivious if the head movement is independent of the inputs.&#10;&#10;\item Every $O(T(n))$ time TM $M$ can be simulated by an oblivious TM $\tilde{M}$ running in time $O(T(n)\log T(n))$.&#10;&#10;\item Snapshots: the machine's state and symbols read by all heads.&#10;\end{itemize}&#10;\end{document}"/>
  <p:tag name="IGUANATEXSIZE" val="20"/>
  <p:tag name="IGUANATEXCURSOR" val="419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4287.964"/>
  <p:tag name="OUTPUTDPI" val="1200"/>
  <p:tag name="LATEXADDIN" val="\documentclass{article}&#10;\usepackage{amsmath}&#10;\usepackage{amssymb}&#10;\usepackage{xcolor}&#10;\pagestyle{empty}&#10;\begin{document}&#10;&#10;\noindent\textbf{Definition}(The class $\mathbf{P_{/poly}}$) $\mathbf{P_{/poly}}$is the class of languages that are decidable by&#10;polynomial-sized circuit families. That is $\mathbf{P_{/poly}}=\cup_c\mathbf{SIZE}(n^c)$.&#10;&#10;&#10;\end{document}"/>
  <p:tag name="IGUANATEXSIZE" val="20"/>
  <p:tag name="IGUANATEXCURSOR" val="26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303.337"/>
  <p:tag name="OUTPUTDPI" val="1200"/>
  <p:tag name="LATEXADDIN" val="\documentclass{article}&#10;\usepackage{amsmath}&#10;\pagestyle{empty}&#10;\begin{document}&#10;&#10;\noindent\textbf{Theorem}\quad $\mathbf{P}\subseteq\mathbf{P_{/poly}}$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88</Words>
  <Application>Microsoft Office PowerPoint</Application>
  <PresentationFormat>宽屏</PresentationFormat>
  <Paragraphs>19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楷体</vt:lpstr>
      <vt:lpstr>Arial</vt:lpstr>
      <vt:lpstr>Calibri</vt:lpstr>
      <vt:lpstr>Calibri Light</vt:lpstr>
      <vt:lpstr>Office 主题​​</vt:lpstr>
      <vt:lpstr>Boolean circuits</vt:lpstr>
      <vt:lpstr>What we have learnt</vt:lpstr>
      <vt:lpstr>Boolean circuits</vt:lpstr>
      <vt:lpstr>Class P/poly</vt:lpstr>
      <vt:lpstr>Class P/poly</vt:lpstr>
      <vt:lpstr>Class P/poly</vt:lpstr>
      <vt:lpstr>Circuit satisfiability</vt:lpstr>
      <vt:lpstr>Uniformly generated circuits</vt:lpstr>
      <vt:lpstr>Turing machines that take advice</vt:lpstr>
      <vt:lpstr>Turing machines that take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Complexity</dc:title>
  <dc:creator>PENGHUI YAO</dc:creator>
  <cp:lastModifiedBy>PENGHUI YAO</cp:lastModifiedBy>
  <cp:revision>204</cp:revision>
  <dcterms:created xsi:type="dcterms:W3CDTF">2018-08-24T09:00:19Z</dcterms:created>
  <dcterms:modified xsi:type="dcterms:W3CDTF">2018-10-24T12:34:38Z</dcterms:modified>
</cp:coreProperties>
</file>